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9" r:id="rId3"/>
    <p:sldId id="264" r:id="rId4"/>
    <p:sldId id="267" r:id="rId5"/>
    <p:sldId id="268" r:id="rId6"/>
    <p:sldId id="270" r:id="rId7"/>
    <p:sldId id="272" r:id="rId8"/>
    <p:sldId id="274" r:id="rId9"/>
    <p:sldId id="275" r:id="rId10"/>
    <p:sldId id="276" r:id="rId11"/>
    <p:sldId id="277" r:id="rId12"/>
    <p:sldId id="278" r:id="rId13"/>
    <p:sldId id="280" r:id="rId14"/>
    <p:sldId id="262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0D"/>
    <a:srgbClr val="DEC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12" autoAdjust="0"/>
  </p:normalViewPr>
  <p:slideViewPr>
    <p:cSldViewPr snapToGrid="0">
      <p:cViewPr>
        <p:scale>
          <a:sx n="75" d="100"/>
          <a:sy n="75" d="100"/>
        </p:scale>
        <p:origin x="345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AEFA-C94E-4B3F-BC72-F3826D0EC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F9CDD-195D-4A7A-9171-E3CEA00A0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374B-1C35-4A27-8706-8B7CAB73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07095-0E50-49C4-81B6-2006A9B7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99EA6-9FFC-4D10-AA54-25264D58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7986-6B9A-4AE4-BF24-80E2C5D0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85579-FB62-403C-B4D4-85C79AB34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BDBE9-116F-4BB6-9754-7CF44509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EAD-8F15-486A-9DA4-C6FBFEA6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B8D3-315E-47CB-B116-2A2715C2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9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1F44F-2E0D-4261-B536-8184AD776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AB6B0-1330-4C48-B762-ABB4C0ED5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81DEE-556F-4AE5-A9E6-CB597274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73A88-5137-4B66-90E9-87211621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5AA59-1963-4AD8-A600-44A7A0FB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509C4-1F3C-4588-8C1C-3006B92A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1E20-20E0-446D-A939-D19F5806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4027E-CBD7-4104-A950-E00FE136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9F42-77B2-4874-8167-74DB379E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69BC4-FDBA-4E1C-82CA-FB2B67C6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2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4D05-B85E-4246-9C14-DB100989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9B90E-F77F-4F87-827B-CD840E5DD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D5996-CF5E-4296-B08E-75069545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7EA6-7415-4717-8565-B2FCDEF1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FDF5-8A38-4056-9E38-FF3ABECF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8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1FE4-174B-4B24-9940-22C3E42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5299-D333-410E-BF21-4EDF57101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A93EA-51AD-41D2-99AD-5619D38F1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237B0-86BC-4506-BBC1-915C426A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BC402-5F53-4760-9065-6AA3511F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B3517-0FB9-45CA-8590-335DCE1D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4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313C-78D7-4B8C-B3AB-4AD232F4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80B02-804E-46E3-AEE1-187C27281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1D97D-44E4-48D5-B347-A81258D8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C43E7-27D0-458F-9910-0941BD143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AB646-4291-4F5D-AC53-5E5514C86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3BA87-C409-44A6-AC6A-004D1EFC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59341-0143-471B-B89B-40AC2D5B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74AF7-7489-4047-A696-5F82D4CE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73B6-5A54-46B8-9442-84C1E8A2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C66CD-E439-479E-91DA-78AB8FA7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B9CBE-21AE-4C33-8711-187B7D14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CA0B7-61E8-47D5-A791-E9ED2C4E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8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76ECF-5B17-4776-B91E-9EE0520D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8E189-1384-49C9-8752-3C9B4AEA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EDDE7-DE59-491D-91E7-FD7FBB07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06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D29A-F2FC-49F3-A924-1B1D0BB0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3FE7-94EB-4050-A8A0-E46C3E352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02B38-049E-4DA0-A175-508FEEE65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E4D2C-3F16-4D56-B382-80F1CFDF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880E7-83BB-4858-B1A8-810AE549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B39EA-7C2F-4FF6-8EA5-F9BAB893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0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E6F7-EE49-415F-8BCE-8C4A2E76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62D9AA-C5D8-4F89-BEBC-80827A9F3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215B1-F0A6-42ED-B392-281373DDF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F2F05-0E04-4232-83F8-D12B6C34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AB903-B8C6-45C5-B62C-4C3DD27B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EBE17-0683-4BF2-8DDA-AD2E3612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1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B5A6CC-0D87-4005-8553-0F3DFFC7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DAFCC-8D10-4019-9D2A-A7A68F5B3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843B0-E49E-4E15-9E36-F6EFDE9AC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D91A-79A6-4611-B461-0818D1AE6C0A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A1727-CCE5-492B-BA39-A104AAF05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5174B-8DF6-44CF-B9F5-B3D3B9AA6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F4A3-759A-461C-8303-9C8EF684C8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Hj2xbVg1s" TargetMode="External"/><Relationship Id="rId2" Type="http://schemas.openxmlformats.org/officeDocument/2006/relationships/hyperlink" Target="https://www.analyticsvidhya.com/blog/2016/02/time-series-forecasting-codes-pyth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2CE7B0C-D249-4121-AAFA-552FC9792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4" descr="Image result for general assembly 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8" descr="Image result for general assembly logo"/>
          <p:cNvSpPr>
            <a:spLocks noChangeAspect="1" noChangeArrowheads="1"/>
          </p:cNvSpPr>
          <p:nvPr/>
        </p:nvSpPr>
        <p:spPr bwMode="auto">
          <a:xfrm>
            <a:off x="901699" y="1122362"/>
            <a:ext cx="2154238" cy="21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22" y="254317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Diana F Camacho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2661" y="3048135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Pricing Analyst II  </a:t>
            </a:r>
          </a:p>
          <a:p>
            <a:pPr algn="l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000" dirty="0"/>
              <a:t>aste </a:t>
            </a:r>
            <a: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2000" dirty="0"/>
              <a:t>anagement</a:t>
            </a:r>
          </a:p>
        </p:txBody>
      </p:sp>
    </p:spTree>
    <p:extLst>
      <p:ext uri="{BB962C8B-B14F-4D97-AF65-F5344CB8AC3E}">
        <p14:creationId xmlns:p14="http://schemas.microsoft.com/office/powerpoint/2010/main" val="282082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6CBEE3-8757-4095-AD9A-DB261F1D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321177"/>
            <a:ext cx="5564495" cy="58807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005529-0D89-4D27-863B-348787A9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484609"/>
            <a:ext cx="3989741" cy="3338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MBR 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ARMA</a:t>
            </a:r>
          </a:p>
        </p:txBody>
      </p:sp>
    </p:spTree>
    <p:extLst>
      <p:ext uri="{BB962C8B-B14F-4D97-AF65-F5344CB8AC3E}">
        <p14:creationId xmlns:p14="http://schemas.microsoft.com/office/powerpoint/2010/main" val="402965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E47948-EAFD-4903-92FD-BA196AB9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8" y="225635"/>
            <a:ext cx="5044833" cy="3945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56F8F-68D7-45D0-BAB8-152F10854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68" y="316960"/>
            <a:ext cx="5260412" cy="3945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05529-0D89-4D27-863B-348787A9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MBR  - Final Model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ARMA Graphs</a:t>
            </a:r>
          </a:p>
        </p:txBody>
      </p:sp>
    </p:spTree>
    <p:extLst>
      <p:ext uri="{BB962C8B-B14F-4D97-AF65-F5344CB8AC3E}">
        <p14:creationId xmlns:p14="http://schemas.microsoft.com/office/powerpoint/2010/main" val="208159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005529-0D89-4D27-863B-348787A9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MBR 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SARIMA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2EE2C-957B-46DF-A850-1625E7E8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929" y="321177"/>
            <a:ext cx="5092714" cy="54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005529-0D89-4D27-863B-348787A9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MBR 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 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SARIMAX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31024-71EF-4FA1-AF37-58BC35B8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63" y="321177"/>
            <a:ext cx="4853895" cy="63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11420475" cy="7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F2BE5D-4794-4576-BF92-B64502D5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39DA4-8536-427A-96EA-0892E0C7F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1 - Retrieved from: 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https://www.analyticsvidhya.com/blog/2016/02/time-series-forecasting-codes-python/</a:t>
            </a:r>
            <a:endParaRPr lang="en-US" sz="1600" dirty="0"/>
          </a:p>
          <a:p>
            <a:pPr marL="0" indent="0">
              <a:buNone/>
            </a:pPr>
            <a:r>
              <a:rPr lang="en-US" sz="1800" dirty="0"/>
              <a:t>         Times Series Intro </a:t>
            </a:r>
          </a:p>
          <a:p>
            <a:pPr marL="0" indent="0">
              <a:buNone/>
            </a:pPr>
            <a:r>
              <a:rPr lang="en-US" sz="1800" dirty="0"/>
              <a:t>2 - Retrieved from: </a:t>
            </a:r>
          </a:p>
          <a:p>
            <a:pPr marL="457200" lvl="1" indent="0">
              <a:buNone/>
            </a:pPr>
            <a:r>
              <a:rPr lang="en-US" sz="1600" dirty="0">
                <a:hlinkClick r:id="rId3"/>
              </a:rPr>
              <a:t>https://www.youtube.com/watch?v=LXHj2xbVg1s</a:t>
            </a:r>
            <a:endParaRPr lang="en-US" sz="1600" dirty="0"/>
          </a:p>
          <a:p>
            <a:pPr marL="457200" lvl="1" indent="0">
              <a:buNone/>
            </a:pPr>
            <a:r>
              <a:rPr lang="en-US" sz="1800" dirty="0"/>
              <a:t> AIC and BIC formulas and descriptions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1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5379"/>
          </a:xfrm>
        </p:spPr>
        <p:txBody>
          <a:bodyPr/>
          <a:lstStyle/>
          <a:p>
            <a:r>
              <a:rPr lang="en-US" dirty="0"/>
              <a:t>Project Requirements – Part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0533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DELIVERABLES</a:t>
            </a:r>
          </a:p>
          <a:p>
            <a:r>
              <a:rPr lang="en-US" b="1" dirty="0"/>
              <a:t>iPython Report Draft</a:t>
            </a:r>
          </a:p>
          <a:p>
            <a:r>
              <a:rPr lang="en-US" b="1" dirty="0"/>
              <a:t>Requirements:</a:t>
            </a:r>
            <a:endParaRPr lang="en-US" dirty="0"/>
          </a:p>
          <a:p>
            <a:pPr lvl="1"/>
            <a:r>
              <a:rPr lang="en-US" dirty="0"/>
              <a:t>Create an iPython Notebook with code, visualizations, and markdown</a:t>
            </a:r>
          </a:p>
          <a:p>
            <a:pPr lvl="1"/>
            <a:r>
              <a:rPr lang="en-US" dirty="0"/>
              <a:t>Summarize your exploratory data analysis.</a:t>
            </a:r>
          </a:p>
          <a:p>
            <a:pPr lvl="1"/>
            <a:r>
              <a:rPr lang="en-US" dirty="0"/>
              <a:t>Explain your choice of validation and prediction metrics.</a:t>
            </a:r>
          </a:p>
          <a:p>
            <a:pPr lvl="1"/>
            <a:r>
              <a:rPr lang="en-US" dirty="0"/>
              <a:t>Frame source code so it enhances your notebook explanations.</a:t>
            </a:r>
          </a:p>
          <a:p>
            <a:pPr lvl="1"/>
            <a:r>
              <a:rPr lang="en-US" dirty="0"/>
              <a:t>Include a separate python module with helper functions</a:t>
            </a:r>
          </a:p>
          <a:p>
            <a:pPr lvl="2"/>
            <a:r>
              <a:rPr lang="en-US" dirty="0"/>
              <a:t>Consider it like an appendix piece; although unlike an appendix, it'll be necessary for your project to function!</a:t>
            </a:r>
          </a:p>
          <a:p>
            <a:pPr lvl="1"/>
            <a:r>
              <a:rPr lang="en-US" dirty="0"/>
              <a:t>Visualize relationships between your Y and your two strongest variables, as determined by some scoring measure (p values and coefficients, </a:t>
            </a:r>
            <a:r>
              <a:rPr lang="en-US" dirty="0" err="1"/>
              <a:t>gini</a:t>
            </a:r>
            <a:r>
              <a:rPr lang="en-US" dirty="0"/>
              <a:t>/entropy,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Identify areas where new data could help improve the model</a:t>
            </a:r>
          </a:p>
          <a:p>
            <a:r>
              <a:rPr lang="en-US" b="1" dirty="0"/>
              <a:t>Bonus:</a:t>
            </a:r>
            <a:endParaRPr lang="en-US" dirty="0"/>
          </a:p>
          <a:p>
            <a:pPr lvl="1"/>
            <a:r>
              <a:rPr lang="en-US" dirty="0"/>
              <a:t>Many modeling approaches are all about fine-tuning the algorithm parameters and trying to find a specific value. Show how you optimized for this value, and the costs/benefits of doing so.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8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23">
            <a:extLst>
              <a:ext uri="{FF2B5EF4-FFF2-40B4-BE49-F238E27FC236}">
                <a16:creationId xmlns:a16="http://schemas.microsoft.com/office/drawing/2014/main" id="{85EAC710-D571-440B-A8F5-3E6B2F47BE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 20">
            <a:extLst>
              <a:ext uri="{FF2B5EF4-FFF2-40B4-BE49-F238E27FC236}">
                <a16:creationId xmlns:a16="http://schemas.microsoft.com/office/drawing/2014/main" id="{9AA2AFA1-8E83-4D33-8D46-B45AFDED23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6" name="Picture 10" descr="Image result for data science logo time series">
            <a:extLst>
              <a:ext uri="{FF2B5EF4-FFF2-40B4-BE49-F238E27FC236}">
                <a16:creationId xmlns:a16="http://schemas.microsoft.com/office/drawing/2014/main" id="{4A1F3088-FB16-4BE9-B02B-6053559DB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43654" y="4240443"/>
            <a:ext cx="3718101" cy="209143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flights and baggage american airlines">
            <a:extLst>
              <a:ext uri="{FF2B5EF4-FFF2-40B4-BE49-F238E27FC236}">
                <a16:creationId xmlns:a16="http://schemas.microsoft.com/office/drawing/2014/main" id="{1B598588-FCC2-4928-8160-0871752A1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2837" y="553570"/>
            <a:ext cx="3105150" cy="160323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flights and baggage">
            <a:extLst>
              <a:ext uri="{FF2B5EF4-FFF2-40B4-BE49-F238E27FC236}">
                <a16:creationId xmlns:a16="http://schemas.microsoft.com/office/drawing/2014/main" id="{A328A96F-76A2-46C0-90CB-E722B1EE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400" y="590526"/>
            <a:ext cx="2851150" cy="1529320"/>
          </a:xfrm>
          <a:prstGeom prst="rect">
            <a:avLst/>
          </a:pr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Image result for united planes">
            <a:extLst>
              <a:ext uri="{FF2B5EF4-FFF2-40B4-BE49-F238E27FC236}">
                <a16:creationId xmlns:a16="http://schemas.microsoft.com/office/drawing/2014/main" id="{68482E88-F0C9-4433-9E0A-9466F8E5A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7691" y="481782"/>
            <a:ext cx="2946653" cy="1807064"/>
          </a:xfrm>
          <a:prstGeom prst="rect">
            <a:avLst/>
          </a:prstGeom>
          <a:solidFill>
            <a:srgbClr val="FFFFFF">
              <a:shade val="85000"/>
            </a:srgbClr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13F45E9-F7F5-4C93-B5E9-F4169C67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1" y="2703856"/>
            <a:ext cx="5605729" cy="20914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900" b="1" dirty="0">
                <a:solidFill>
                  <a:schemeClr val="bg1"/>
                </a:solidFill>
              </a:rPr>
              <a:t>Final Project </a:t>
            </a: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Mishandled Bag Ratio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715E63-78EB-4D58-AAAE-7D22DE9BD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357" y="4302898"/>
            <a:ext cx="4692650" cy="11710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US – Airlines Industry</a:t>
            </a:r>
          </a:p>
          <a:p>
            <a:r>
              <a:rPr lang="en-US" sz="2500" b="1" dirty="0">
                <a:solidFill>
                  <a:schemeClr val="bg1"/>
                </a:solidFill>
              </a:rPr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1904921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BBF6EB5C-7D0A-4D46-858D-87585DC3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3766868"/>
            <a:ext cx="10840863" cy="2985527"/>
          </a:xfrm>
          <a:prstGeom prst="rect">
            <a:avLst/>
          </a:prstGeom>
        </p:spPr>
      </p:pic>
      <p:pic>
        <p:nvPicPr>
          <p:cNvPr id="2050" name="Picture 2" descr="Working hard through rain, sleet, and snow, to get luggage where it needs to go! - Envoy Air">
            <a:extLst>
              <a:ext uri="{FF2B5EF4-FFF2-40B4-BE49-F238E27FC236}">
                <a16:creationId xmlns:a16="http://schemas.microsoft.com/office/drawing/2014/main" id="{5A37B57C-C8C6-4015-9930-ECCC28056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69980" y="245793"/>
            <a:ext cx="2142322" cy="3209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B8DB2-C02C-4804-8F00-0E91202D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Mishandled Bags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70B9-FC4B-49F2-A4C9-EBD77835A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35" y="1408652"/>
            <a:ext cx="7696201" cy="4155713"/>
          </a:xfrm>
        </p:spPr>
        <p:txBody>
          <a:bodyPr>
            <a:normAutofit/>
          </a:bodyPr>
          <a:lstStyle/>
          <a:p>
            <a:pPr marL="0" indent="0">
              <a:buClr>
                <a:srgbClr val="4A6B70"/>
              </a:buClr>
              <a:buNone/>
            </a:pPr>
            <a:r>
              <a:rPr lang="en-US" sz="1500" b="1" dirty="0">
                <a:latin typeface="Arial Black" panose="020B0A04020102020204" pitchFamily="34" charset="0"/>
              </a:rPr>
              <a:t>The dataset describes the daily report used for an airline in an international airport in the US.</a:t>
            </a:r>
          </a:p>
          <a:p>
            <a:pPr marL="0" indent="0">
              <a:buClr>
                <a:srgbClr val="4A6B70"/>
              </a:buClr>
              <a:buNone/>
            </a:pPr>
            <a:r>
              <a:rPr lang="en-US" sz="1500" b="1" dirty="0">
                <a:latin typeface="Arial Black" panose="020B0A04020102020204" pitchFamily="34" charset="0"/>
              </a:rPr>
              <a:t>Airline name will be PMT &amp; Airport Name HUB1  </a:t>
            </a:r>
          </a:p>
          <a:p>
            <a:pPr marL="0" indent="0">
              <a:buClr>
                <a:srgbClr val="4A6B70"/>
              </a:buClr>
              <a:buNone/>
            </a:pPr>
            <a:r>
              <a:rPr lang="en-US" sz="1500" b="1" dirty="0">
                <a:latin typeface="Arial Black" panose="020B0A04020102020204" pitchFamily="34" charset="0"/>
              </a:rPr>
              <a:t>Data is from 1/1/2016 to 11/30/2017</a:t>
            </a:r>
          </a:p>
          <a:p>
            <a:pPr marL="0" indent="0">
              <a:buClr>
                <a:srgbClr val="4A6B70"/>
              </a:buClr>
              <a:buNone/>
            </a:pPr>
            <a:r>
              <a:rPr lang="en-US" sz="1500" b="1" dirty="0">
                <a:latin typeface="Arial Black" panose="020B0A04020102020204" pitchFamily="34" charset="0"/>
              </a:rPr>
              <a:t>700 total observations - 27 Columns/Features</a:t>
            </a:r>
          </a:p>
          <a:p>
            <a:pPr marL="0" indent="0">
              <a:buClr>
                <a:srgbClr val="4A6B70"/>
              </a:buClr>
              <a:buNone/>
            </a:pPr>
            <a:r>
              <a:rPr lang="en-US" sz="1500" b="1" dirty="0">
                <a:latin typeface="Arial Black" panose="020B0A04020102020204" pitchFamily="34" charset="0"/>
              </a:rPr>
              <a:t> ”Mishandled Bag Ratio” or MBR - It’s a mishandled bag per every thousand customers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49D14E-B081-4721-B05E-6691788D4E2B}"/>
              </a:ext>
            </a:extLst>
          </p:cNvPr>
          <p:cNvSpPr/>
          <p:nvPr/>
        </p:nvSpPr>
        <p:spPr>
          <a:xfrm>
            <a:off x="3624139" y="3455265"/>
            <a:ext cx="2517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DATA</a:t>
            </a:r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36822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BAAE-DCAF-4917-A772-DF96ACC1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Original MBR Data – HUB1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E7584-E958-4F71-A546-64B00A60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8" y="1555900"/>
            <a:ext cx="10983777" cy="50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772DB-EA6B-4206-9CA9-8DBB037C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Excel converted to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EE82A-EB6A-4C64-8155-D66BCAF6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" y="1825300"/>
            <a:ext cx="11484077" cy="1896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248F4-B552-4819-8FA0-2FB3E9A8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4207682"/>
            <a:ext cx="11665974" cy="16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1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E8DA-FC4B-4E0E-9019-51DBABD4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66" y="619126"/>
            <a:ext cx="10515600" cy="823912"/>
          </a:xfrm>
        </p:spPr>
        <p:txBody>
          <a:bodyPr/>
          <a:lstStyle/>
          <a:p>
            <a:r>
              <a:rPr lang="en-US" b="1" dirty="0"/>
              <a:t>What is Time Series?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5F94F-5DE0-4E71-9490-EEBBC55D6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9272" y="687390"/>
            <a:ext cx="5183188" cy="823912"/>
          </a:xfrm>
        </p:spPr>
        <p:txBody>
          <a:bodyPr/>
          <a:lstStyle/>
          <a:p>
            <a:r>
              <a:rPr lang="en-US" dirty="0"/>
              <a:t>Examples Include: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65C19-F9B7-47D7-9560-7211783F7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92" y="1631951"/>
            <a:ext cx="6464007" cy="3740149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As the name suggests, TS is a collection of data points collected at </a:t>
            </a:r>
            <a:r>
              <a:rPr lang="en-US" sz="3200" b="1" dirty="0"/>
              <a:t>constant time intervals</a:t>
            </a:r>
            <a:r>
              <a:rPr lang="en-US" sz="3200" dirty="0"/>
              <a:t>. These are analyzed to determine the long term trend so as to forecast the future or perform some other form of analysis. But what makes a TS different from say a regular regression problem? There are 2 things:</a:t>
            </a:r>
          </a:p>
          <a:p>
            <a:r>
              <a:rPr lang="en-US" sz="3200" dirty="0"/>
              <a:t>It is </a:t>
            </a:r>
            <a:r>
              <a:rPr lang="en-US" sz="3200" b="1" dirty="0"/>
              <a:t>time dependent</a:t>
            </a:r>
            <a:r>
              <a:rPr lang="en-US" sz="3200" dirty="0"/>
              <a:t>. So the basic assumption of a linear regression model that the observations are independent doesn’t hold in this case.</a:t>
            </a:r>
          </a:p>
          <a:p>
            <a:r>
              <a:rPr lang="en-US" sz="3200" dirty="0"/>
              <a:t>Along with an increasing or decreasing trend, most TS have some form of </a:t>
            </a:r>
            <a:r>
              <a:rPr lang="en-US" sz="3200" b="1" dirty="0"/>
              <a:t>seasonality trends</a:t>
            </a:r>
            <a:r>
              <a:rPr lang="en-US" sz="3200" dirty="0"/>
              <a:t>, i.e. variations specific to a particular time frame. For example, if you see the sales of a woolen jacket over time, you will invariably find higher sales in winter seasons.</a:t>
            </a:r>
            <a:r>
              <a:rPr lang="en-US" sz="2200" dirty="0"/>
              <a:t> </a:t>
            </a:r>
            <a:r>
              <a:rPr lang="en-US" sz="1400" dirty="0"/>
              <a:t>1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86958-B846-400E-93B5-C8C9DF10A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48010" y="1502568"/>
            <a:ext cx="4686300" cy="23399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Stock Prices - Daily</a:t>
            </a:r>
          </a:p>
          <a:p>
            <a:r>
              <a:rPr lang="en-US" dirty="0"/>
              <a:t>Consumer Price Index - Monthly</a:t>
            </a:r>
          </a:p>
          <a:p>
            <a:r>
              <a:rPr lang="en-US" dirty="0"/>
              <a:t>Sales – Daily, Weekly, Monthly or Annual</a:t>
            </a:r>
          </a:p>
          <a:p>
            <a:r>
              <a:rPr lang="en-US" dirty="0"/>
              <a:t>Inventory – Monthly</a:t>
            </a:r>
          </a:p>
          <a:p>
            <a:r>
              <a:rPr lang="en-US" dirty="0"/>
              <a:t>Customers – Daily</a:t>
            </a:r>
          </a:p>
          <a:p>
            <a:r>
              <a:rPr lang="en-US" dirty="0"/>
              <a:t>Weekly measure of money AR – Monthly</a:t>
            </a:r>
          </a:p>
          <a:p>
            <a:r>
              <a:rPr lang="en-US" dirty="0"/>
              <a:t>Unemployment…</a:t>
            </a:r>
          </a:p>
        </p:txBody>
      </p:sp>
      <p:pic>
        <p:nvPicPr>
          <p:cNvPr id="1028" name="Picture 4" descr="Image result for sales rates photos">
            <a:extLst>
              <a:ext uri="{FF2B5EF4-FFF2-40B4-BE49-F238E27FC236}">
                <a16:creationId xmlns:a16="http://schemas.microsoft.com/office/drawing/2014/main" id="{5013D442-6516-4085-93C6-FF74F3281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13" y="3842543"/>
            <a:ext cx="4264494" cy="26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F8401053-7C17-4473-870C-7ED005EF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r="1831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C13A56-D448-4280-9C34-C0863836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66" y="835387"/>
            <a:ext cx="5120114" cy="12899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Forecasting Methodologies</a:t>
            </a:r>
            <a:r>
              <a:rPr lang="en-US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76B95C-5445-4C5A-BF97-BEDBC029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1" y="2463811"/>
            <a:ext cx="6197600" cy="4394190"/>
          </a:xfrm>
        </p:spPr>
        <p:txBody>
          <a:bodyPr>
            <a:normAutofit/>
          </a:bodyPr>
          <a:lstStyle/>
          <a:p>
            <a:r>
              <a:rPr lang="en-US" sz="1800" dirty="0"/>
              <a:t>There are many different time series techniques. </a:t>
            </a:r>
          </a:p>
          <a:p>
            <a:r>
              <a:rPr lang="en-US" sz="1800" dirty="0"/>
              <a:t>The technique used will be based on the type </a:t>
            </a:r>
          </a:p>
          <a:p>
            <a:pPr marL="0" indent="0">
              <a:buNone/>
            </a:pPr>
            <a:r>
              <a:rPr lang="en-US" sz="1800" dirty="0"/>
              <a:t>     of data and industry is in.</a:t>
            </a:r>
          </a:p>
          <a:p>
            <a:pPr marL="0" indent="0">
              <a:buNone/>
            </a:pPr>
            <a:r>
              <a:rPr lang="en-US" sz="1800" dirty="0"/>
              <a:t>     Examples include:</a:t>
            </a:r>
          </a:p>
          <a:p>
            <a:pPr marL="0" indent="0">
              <a:buNone/>
            </a:pPr>
            <a:r>
              <a:rPr lang="en-US" sz="1800" dirty="0"/>
              <a:t>     AR – Autoregressive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     MA – Moving Average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5ABD9-5494-40F3-96E3-048CD619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4248149"/>
            <a:ext cx="5223529" cy="863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9F1B9-BF74-4C46-8F19-78D213F1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99" y="5494061"/>
            <a:ext cx="5080001" cy="12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F8401053-7C17-4473-870C-7ED005EF9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r="1831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C13A56-D448-4280-9C34-C0863836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Forecasting Methodologies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76B95C-5445-4C5A-BF97-BEDBC029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	I – Integrated</a:t>
            </a:r>
          </a:p>
          <a:p>
            <a:pPr marL="0" indent="0">
              <a:buNone/>
            </a:pPr>
            <a:r>
              <a:rPr lang="en-US" sz="1800" dirty="0"/>
              <a:t>	S – Seasonal Element</a:t>
            </a:r>
          </a:p>
          <a:p>
            <a:pPr marL="0" indent="0">
              <a:buNone/>
            </a:pPr>
            <a:r>
              <a:rPr lang="en-US" sz="1800" dirty="0"/>
              <a:t>	X – Introduce Exogenous or Explanatory Variable</a:t>
            </a:r>
          </a:p>
          <a:p>
            <a:pPr marL="0" indent="0">
              <a:buNone/>
            </a:pPr>
            <a:r>
              <a:rPr lang="en-US" sz="1800" dirty="0"/>
              <a:t>The methods can be combined with each other, such as</a:t>
            </a:r>
          </a:p>
          <a:p>
            <a:pPr marL="0" indent="0">
              <a:buNone/>
            </a:pPr>
            <a:r>
              <a:rPr lang="en-US" sz="1800" dirty="0"/>
              <a:t>      ARMA, ARIMA, ARIMAX, SARIMAX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503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52E-0DB7-4AF3-BD0C-E513EE2A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12"/>
            <a:ext cx="10515600" cy="823912"/>
          </a:xfrm>
        </p:spPr>
        <p:txBody>
          <a:bodyPr/>
          <a:lstStyle/>
          <a:p>
            <a:pPr algn="ctr"/>
            <a:r>
              <a:rPr lang="en-US" b="1" dirty="0"/>
              <a:t>Model Scoring – AIC &amp; BIC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E0F1E-8417-492F-9F8A-FF03AE74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1474" y="944401"/>
            <a:ext cx="3602036" cy="4741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Formula for BIC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17155C-1253-4BFB-8E16-135934A04C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605" y="984870"/>
            <a:ext cx="3309495" cy="4166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Formula for AIC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F279A3C-275E-44F0-B76D-DF4DD83096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1605" y="1908129"/>
            <a:ext cx="4541395" cy="2305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2BD5C-49BB-4B09-8D8F-47BB8AE5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40" y="1946437"/>
            <a:ext cx="4945571" cy="13238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20E37-4B75-4046-BFF4-35214DB15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386" y="3587751"/>
            <a:ext cx="4479825" cy="2416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DA843-99D0-47E4-BD66-EC98E8C08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18000"/>
            <a:ext cx="4819650" cy="2416888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AC25D24-0B6E-4AA5-A915-AA838474D5AD}"/>
              </a:ext>
            </a:extLst>
          </p:cNvPr>
          <p:cNvSpPr txBox="1">
            <a:spLocks/>
          </p:cNvSpPr>
          <p:nvPr/>
        </p:nvSpPr>
        <p:spPr>
          <a:xfrm>
            <a:off x="411605" y="1439376"/>
            <a:ext cx="4179445" cy="4166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Akaike’s Information Criterium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993623D-C416-4DFA-A70E-D52CD91F4405}"/>
              </a:ext>
            </a:extLst>
          </p:cNvPr>
          <p:cNvSpPr txBox="1">
            <a:spLocks/>
          </p:cNvSpPr>
          <p:nvPr/>
        </p:nvSpPr>
        <p:spPr>
          <a:xfrm>
            <a:off x="6701474" y="1410616"/>
            <a:ext cx="4093526" cy="4741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Bayesian</a:t>
            </a:r>
            <a:r>
              <a:rPr lang="en-US" dirty="0"/>
              <a:t> Information Criterium</a:t>
            </a:r>
          </a:p>
        </p:txBody>
      </p:sp>
    </p:spTree>
    <p:extLst>
      <p:ext uri="{BB962C8B-B14F-4D97-AF65-F5344CB8AC3E}">
        <p14:creationId xmlns:p14="http://schemas.microsoft.com/office/powerpoint/2010/main" val="189566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3035</TotalTime>
  <Words>534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Office Theme</vt:lpstr>
      <vt:lpstr>Diana F Camacho</vt:lpstr>
      <vt:lpstr>Final Project  Mishandled Bag Ratio </vt:lpstr>
      <vt:lpstr>Mishandled Bags Dataset</vt:lpstr>
      <vt:lpstr>Original MBR Data – HUB1</vt:lpstr>
      <vt:lpstr>From Excel converted to CSV</vt:lpstr>
      <vt:lpstr>What is Time Series?</vt:lpstr>
      <vt:lpstr>Forecasting Methodologies </vt:lpstr>
      <vt:lpstr>Forecasting Methodologies </vt:lpstr>
      <vt:lpstr>Model Scoring – AIC &amp; BIC</vt:lpstr>
      <vt:lpstr>MBR   Final Model  ARMA</vt:lpstr>
      <vt:lpstr>MBR  - Final Model  ARMA Graphs</vt:lpstr>
      <vt:lpstr>MBR   Final Model  SARIMA</vt:lpstr>
      <vt:lpstr>MBR   Final Model  SARIMAX</vt:lpstr>
      <vt:lpstr>PowerPoint Presentation</vt:lpstr>
      <vt:lpstr>REFERENCES</vt:lpstr>
      <vt:lpstr>Project Requirements – Part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Diana F Camacho</dc:title>
  <dc:creator>Camacho, Diana F.</dc:creator>
  <cp:lastModifiedBy>Diana Camacho</cp:lastModifiedBy>
  <cp:revision>65</cp:revision>
  <dcterms:created xsi:type="dcterms:W3CDTF">2017-10-12T16:56:38Z</dcterms:created>
  <dcterms:modified xsi:type="dcterms:W3CDTF">2017-12-06T00:33:09Z</dcterms:modified>
</cp:coreProperties>
</file>